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8" r:id="rId3"/>
    <p:sldId id="306" r:id="rId4"/>
    <p:sldId id="307" r:id="rId5"/>
    <p:sldId id="298" r:id="rId6"/>
    <p:sldId id="309" r:id="rId7"/>
    <p:sldId id="292" r:id="rId8"/>
    <p:sldId id="284" r:id="rId9"/>
    <p:sldId id="303" r:id="rId10"/>
    <p:sldId id="304" r:id="rId11"/>
    <p:sldId id="305" r:id="rId12"/>
    <p:sldId id="313" r:id="rId13"/>
    <p:sldId id="310" r:id="rId14"/>
    <p:sldId id="293" r:id="rId15"/>
    <p:sldId id="291" r:id="rId16"/>
    <p:sldId id="311" r:id="rId17"/>
    <p:sldId id="312" r:id="rId18"/>
    <p:sldId id="285" r:id="rId19"/>
    <p:sldId id="296" r:id="rId20"/>
    <p:sldId id="301" r:id="rId21"/>
    <p:sldId id="289" r:id="rId22"/>
    <p:sldId id="290" r:id="rId23"/>
    <p:sldId id="294" r:id="rId24"/>
    <p:sldId id="29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0906"/>
    <a:srgbClr val="66080F"/>
    <a:srgbClr val="680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5543" autoAdjust="0"/>
  </p:normalViewPr>
  <p:slideViewPr>
    <p:cSldViewPr snapToGrid="0" snapToObjects="1">
      <p:cViewPr varScale="1">
        <p:scale>
          <a:sx n="113" d="100"/>
          <a:sy n="113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  <c:pt idx="5">
                  <c:v>2011</c:v>
                </c:pt>
                <c:pt idx="6">
                  <c:v>2010</c:v>
                </c:pt>
                <c:pt idx="7">
                  <c:v>2009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5800</c:v>
                </c:pt>
                <c:pt idx="1">
                  <c:v>5480</c:v>
                </c:pt>
                <c:pt idx="2">
                  <c:v>3500</c:v>
                </c:pt>
                <c:pt idx="3">
                  <c:v>3200</c:v>
                </c:pt>
                <c:pt idx="4">
                  <c:v>1598</c:v>
                </c:pt>
                <c:pt idx="5">
                  <c:v>800</c:v>
                </c:pt>
                <c:pt idx="6">
                  <c:v>1029</c:v>
                </c:pt>
                <c:pt idx="7">
                  <c:v>1702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6C-4EED-BE89-2C2C0ABFD4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  <c:pt idx="5">
                  <c:v>2011</c:v>
                </c:pt>
                <c:pt idx="6">
                  <c:v>2010</c:v>
                </c:pt>
                <c:pt idx="7">
                  <c:v>2009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49</c:v>
                </c:pt>
                <c:pt idx="1">
                  <c:v>46</c:v>
                </c:pt>
                <c:pt idx="2">
                  <c:v>46</c:v>
                </c:pt>
                <c:pt idx="3">
                  <c:v>57</c:v>
                </c:pt>
                <c:pt idx="4">
                  <c:v>41</c:v>
                </c:pt>
                <c:pt idx="5">
                  <c:v>36</c:v>
                </c:pt>
                <c:pt idx="6">
                  <c:v>23</c:v>
                </c:pt>
                <c:pt idx="7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6C-4EED-BE89-2C2C0ABFD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7890944"/>
        <c:axId val="119025600"/>
        <c:axId val="0"/>
      </c:bar3DChart>
      <c:catAx>
        <c:axId val="789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025600"/>
        <c:crosses val="autoZero"/>
        <c:auto val="1"/>
        <c:lblAlgn val="ctr"/>
        <c:lblOffset val="100"/>
        <c:noMultiLvlLbl val="0"/>
      </c:catAx>
      <c:valAx>
        <c:axId val="1190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09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A45A-143F-014E-B71C-62AB0C0F0DC5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AD61B-90BF-8946-9859-55BD82121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09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910E4-F747-994D-9EA6-DF0C9AC5BD76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F7740-18BE-A14F-B18B-3ECD47F85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16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2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6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2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973232" y="1459360"/>
            <a:ext cx="6170768" cy="539864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2973232" y="428679"/>
            <a:ext cx="5576398" cy="602620"/>
          </a:xfrm>
        </p:spPr>
        <p:txBody>
          <a:bodyPr/>
          <a:lstStyle>
            <a:lvl1pPr>
              <a:defRPr b="0" i="0">
                <a:solidFill>
                  <a:srgbClr val="800000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21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844" y="1559442"/>
            <a:ext cx="2249669" cy="45667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7109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ENGAGING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796" y="1566334"/>
            <a:ext cx="7409003" cy="4275666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1pPr>
            <a:lvl2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2pPr>
            <a:lvl3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3pPr>
            <a:lvl4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4pPr>
            <a:lvl5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ENGAGING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277796" y="1487488"/>
            <a:ext cx="7409003" cy="4319587"/>
          </a:xfrm>
        </p:spPr>
        <p:txBody>
          <a:bodyPr>
            <a:normAutofit/>
          </a:bodyPr>
          <a:lstStyle>
            <a:lvl1pPr>
              <a:defRPr sz="2400" b="0" i="0" baseline="0">
                <a:latin typeface="BentonSans Book"/>
                <a:cs typeface="BentonSans Book"/>
              </a:defRPr>
            </a:lvl1pPr>
          </a:lstStyle>
          <a:p>
            <a:r>
              <a:rPr lang="en-US" dirty="0" smtClean="0"/>
              <a:t>Drag your dynamic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4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277797" y="1447800"/>
            <a:ext cx="5204124" cy="2091267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11361" y="1447800"/>
            <a:ext cx="2074333" cy="278025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1277796" y="3641942"/>
            <a:ext cx="1876103" cy="226060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3246409" y="4387009"/>
            <a:ext cx="5440391" cy="1515534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7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44133"/>
            <a:ext cx="7315200" cy="18563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Abadi MT Condense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96" y="4406900"/>
            <a:ext cx="733930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7496" y="2906713"/>
            <a:ext cx="733930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605" y="274638"/>
            <a:ext cx="6820195" cy="10884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6605" y="1600200"/>
            <a:ext cx="31594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378" y="1600200"/>
            <a:ext cx="34904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796" y="1535113"/>
            <a:ext cx="3570092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7796" y="2174875"/>
            <a:ext cx="35700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7285" y="1535113"/>
            <a:ext cx="369951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7284" y="2174875"/>
            <a:ext cx="36995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53" y="274638"/>
            <a:ext cx="7416747" cy="1071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7797" y="274638"/>
            <a:ext cx="7409003" cy="1088495"/>
          </a:xfrm>
          <a:prstGeom prst="rect">
            <a:avLst/>
          </a:prstGeom>
          <a:effectLst>
            <a:outerShdw blurRad="50800" dist="25400" dir="6000000" algn="tl" rotWithShape="0">
              <a:srgbClr val="000000">
                <a:alpha val="37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ENGAGING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798" y="1566334"/>
            <a:ext cx="7409002" cy="4275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3168" y="6297083"/>
            <a:ext cx="40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 spc="260">
                <a:solidFill>
                  <a:srgbClr val="66080F"/>
                </a:solidFill>
                <a:latin typeface="BentonSans Medium"/>
                <a:cs typeface="BentonSans Medium"/>
              </a:defRPr>
            </a:lvl1pPr>
          </a:lstStyle>
          <a:p>
            <a:r>
              <a:rPr lang="en-US" dirty="0" smtClean="0"/>
              <a:t>INDIANA UNIVERSITY–PURDUE UNIVERSITY INDIANAPOLIS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8138" y="6297083"/>
            <a:ext cx="81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>
                <a:solidFill>
                  <a:schemeClr val="tx2"/>
                </a:solidFill>
                <a:latin typeface="Arial"/>
              </a:defRPr>
            </a:lvl1pPr>
          </a:lstStyle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1566334"/>
            <a:ext cx="4055533" cy="4275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8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60" r:id="rId3"/>
    <p:sldLayoutId id="2147483658" r:id="rId4"/>
    <p:sldLayoutId id="2147483649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BentonSans Bold"/>
          <a:ea typeface="+mj-ea"/>
          <a:cs typeface="BentonSans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0" i="0" kern="1200">
          <a:solidFill>
            <a:schemeClr val="tx1"/>
          </a:solidFill>
          <a:latin typeface="BentonSans Book"/>
          <a:ea typeface="+mn-ea"/>
          <a:cs typeface="BentonSans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BentonSans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BentonSans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BentonSans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BentonSans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allcareerweek2016.sched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cd.iupui.edu/explore/exploration-resource-guides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aschott@iupui.edu" TargetMode="External"/><Relationship Id="rId2" Type="http://schemas.openxmlformats.org/officeDocument/2006/relationships/hyperlink" Target="mailto:hurshk@iupui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965212" y="815061"/>
            <a:ext cx="5957736" cy="54430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Fall Career Week at IUPUI: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Collaborating Campus-wide to Connect Students, Employers, and Alumni</a:t>
            </a:r>
          </a:p>
          <a:p>
            <a:pPr algn="ctr"/>
            <a:endParaRPr lang="en-US" sz="2400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sz="2400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sz="2400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sz="2400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Kathleen </a:t>
            </a:r>
            <a:r>
              <a:rPr lang="en-US" sz="1600" b="1" dirty="0" err="1" smtClean="0">
                <a:solidFill>
                  <a:schemeClr val="tx2"/>
                </a:solidFill>
                <a:latin typeface="SalvoSerifCond Black"/>
                <a:cs typeface="BentonSansCond Light"/>
              </a:rPr>
              <a:t>Hursh</a:t>
            </a:r>
            <a:endParaRPr lang="en-US" sz="1600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sz="1600" dirty="0"/>
              <a:t>Associate Director of Career Development</a:t>
            </a:r>
          </a:p>
          <a:p>
            <a:pPr algn="ctr"/>
            <a:r>
              <a:rPr lang="en-US" sz="1600" dirty="0"/>
              <a:t>School of Public and Environmental Affairs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Jennifer Schott</a:t>
            </a:r>
          </a:p>
          <a:p>
            <a:pPr algn="ctr"/>
            <a:r>
              <a:rPr lang="en-US" sz="1600" dirty="0"/>
              <a:t>Director of Career Planning</a:t>
            </a:r>
          </a:p>
          <a:p>
            <a:pPr algn="ctr"/>
            <a:r>
              <a:rPr lang="en-US" sz="1600" dirty="0"/>
              <a:t>Academic and Career Development</a:t>
            </a:r>
          </a:p>
          <a:p>
            <a:pPr algn="ctr"/>
            <a:r>
              <a:rPr lang="en-US" sz="1600" dirty="0"/>
              <a:t>University College</a:t>
            </a:r>
            <a:endParaRPr lang="en-US" sz="1600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sz="2400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</p:txBody>
      </p:sp>
      <p:pic>
        <p:nvPicPr>
          <p:cNvPr id="1027" name="Picture 3" descr="P:\Career Planning\Fall Career Week\FCW 2015\Marketing\Web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532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New Connections</a:t>
            </a:r>
            <a:br>
              <a:rPr lang="en-US" b="1" dirty="0" smtClean="0">
                <a:solidFill>
                  <a:schemeClr val="tx2"/>
                </a:solidFill>
                <a:latin typeface="SalvoSerifCond Black"/>
              </a:rPr>
            </a:br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Students and Employers</a:t>
            </a:r>
            <a:endParaRPr lang="en-US" b="1" dirty="0">
              <a:solidFill>
                <a:schemeClr val="tx2"/>
              </a:solidFill>
              <a:latin typeface="SalvoSerifCond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Students exposed to new and diverse aspects of career opportunities 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Employers expand their outreach – increase applicant pool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tudents empowered to build networks that support their internship and job search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Faculty Engagement</a:t>
            </a:r>
            <a:endParaRPr lang="en-US" b="1" dirty="0">
              <a:solidFill>
                <a:schemeClr val="tx2"/>
              </a:solidFill>
              <a:latin typeface="SalvoSerifCond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New concentration of partnership opportunities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Ability to leverage staff and faculty relationships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Expand expectations for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</a:rPr>
              <a:t>SPEA Faculty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29" y="1567598"/>
            <a:ext cx="6005080" cy="427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8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Alumni Engagement</a:t>
            </a:r>
            <a:endParaRPr lang="en-US" b="1" dirty="0">
              <a:solidFill>
                <a:schemeClr val="tx2"/>
              </a:solidFill>
              <a:latin typeface="SalvoSerifCond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Creates stronger more intentional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Alumni ties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Engage Alumni in productive manner    </a:t>
            </a:r>
          </a:p>
          <a:p>
            <a:r>
              <a:rPr lang="en-US" dirty="0" smtClean="0"/>
              <a:t>              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449" y="3946525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</a:rPr>
              <a:t>Pair and 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Identify opportunities to create positive and collaborative partnerships on your campus.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C:\Users\jaschott\AppData\Local\Microsoft\Windows\Temporary Internet Files\Content.IE5\A1XG4J86\People-044-Talking-Bubbl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16" y="3626247"/>
            <a:ext cx="3793958" cy="19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9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1" y="593558"/>
            <a:ext cx="7082589" cy="769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Engagement and Promotion</a:t>
            </a:r>
            <a:b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  <a:t/>
            </a:r>
            <a:b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64" y="1566863"/>
            <a:ext cx="4280610" cy="42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65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ctr"/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FCW Schedule and Outreach </a:t>
            </a:r>
            <a:endParaRPr lang="en-US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7300" dirty="0" smtClean="0">
                <a:cs typeface="BentonSansCond Light"/>
              </a:rPr>
              <a:t>Paper </a:t>
            </a:r>
            <a:r>
              <a:rPr lang="en-US" sz="7300" dirty="0">
                <a:cs typeface="BentonSansCond Light"/>
              </a:rPr>
              <a:t>and </a:t>
            </a:r>
            <a:r>
              <a:rPr lang="en-US" sz="7300" dirty="0">
                <a:cs typeface="BentonSansCond Light"/>
                <a:hlinkClick r:id="rId3"/>
              </a:rPr>
              <a:t>Online schedule</a:t>
            </a:r>
            <a:endParaRPr lang="en-US" sz="7300" dirty="0">
              <a:cs typeface="BentonSansCond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7200" dirty="0">
                <a:cs typeface="BentonSansCond Light"/>
              </a:rPr>
              <a:t>Posters/banners/table tents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7200" dirty="0">
                <a:cs typeface="BentonSansCond Light"/>
              </a:rPr>
              <a:t>Social Media/website/digital signage/emails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7200" dirty="0">
                <a:cs typeface="BentonSansCond Light"/>
              </a:rPr>
              <a:t>In-person promos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5600" dirty="0">
                <a:cs typeface="BentonSansCond Light"/>
              </a:rPr>
              <a:t>Mascots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5600" dirty="0">
                <a:cs typeface="BentonSansCond Light"/>
              </a:rPr>
              <a:t>Cheerleaders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5600" dirty="0">
                <a:cs typeface="BentonSansCond Light"/>
              </a:rPr>
              <a:t>OTEAM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5600" dirty="0">
                <a:cs typeface="BentonSansCond Light"/>
              </a:rPr>
              <a:t>Regatta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5600" dirty="0">
                <a:cs typeface="BentonSansCond Light"/>
              </a:rPr>
              <a:t>Promo Tables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5600" dirty="0">
                <a:cs typeface="BentonSansCond Light"/>
              </a:rPr>
              <a:t>Classroom promos</a:t>
            </a:r>
            <a:endParaRPr lang="en-US" sz="7200" dirty="0">
              <a:cs typeface="BentonSansCond Light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735" y="2953997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Giveaways and Promos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200" dirty="0" smtClean="0">
                <a:cs typeface="BentonSansCond Light"/>
              </a:rPr>
              <a:t>T-shirts</a:t>
            </a:r>
            <a:endParaRPr lang="en-US" sz="4200" dirty="0">
              <a:cs typeface="BentonSansCond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200" dirty="0">
                <a:cs typeface="BentonSansCond Light"/>
              </a:rPr>
              <a:t>Fanny packs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200" dirty="0">
                <a:cs typeface="BentonSansCond Light"/>
              </a:rPr>
              <a:t>Sunglasses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200" dirty="0" smtClean="0">
                <a:cs typeface="BentonSansCond Light"/>
              </a:rPr>
              <a:t>Headbands</a:t>
            </a:r>
            <a:endParaRPr lang="en-US" sz="4200" dirty="0">
              <a:cs typeface="BentonSansCond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200" dirty="0">
                <a:cs typeface="BentonSansCond Light"/>
              </a:rPr>
              <a:t>Color-changing cups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dirty="0">
                <a:cs typeface="BentonSansCond Light"/>
              </a:rPr>
              <a:t>Classroom Competition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dirty="0">
                <a:cs typeface="BentonSansCond Light"/>
                <a:hlinkClick r:id="rId2"/>
              </a:rPr>
              <a:t>Classroom Assignment</a:t>
            </a:r>
            <a:endParaRPr lang="en-US" sz="3800" dirty="0">
              <a:cs typeface="BentonSansCond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dirty="0">
                <a:cs typeface="BentonSansCond Light"/>
              </a:rPr>
              <a:t>T-Shirt Competition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272" y="1256295"/>
            <a:ext cx="1316850" cy="1304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431" y="3610106"/>
            <a:ext cx="1133954" cy="1950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506" y="1158750"/>
            <a:ext cx="1469263" cy="1402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198" y="2588627"/>
            <a:ext cx="2999601" cy="9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/>
            </a:r>
            <a:b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17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35138" y="708025"/>
            <a:ext cx="7408862" cy="4275138"/>
          </a:xfrm>
        </p:spPr>
        <p:txBody>
          <a:bodyPr>
            <a:normAutofit/>
          </a:bodyPr>
          <a:lstStyle/>
          <a:p>
            <a:pPr algn="ctr"/>
            <a:endParaRPr lang="en-US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  <a:t/>
            </a:r>
            <a:b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endParaRPr lang="en-US" dirty="0"/>
          </a:p>
        </p:txBody>
      </p:sp>
      <p:pic>
        <p:nvPicPr>
          <p:cNvPr id="3074" name="Picture 2" descr="P:\Career Planning\Fall Career Week\FCW 2016\Communications\ACD for FCW 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6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18</a:t>
            </a:fld>
            <a:endParaRPr lang="en-US"/>
          </a:p>
        </p:txBody>
      </p:sp>
      <p:pic>
        <p:nvPicPr>
          <p:cNvPr id="13" name="Picture 2" descr="C:\Users\jaschott\AppData\Local\Microsoft\Windows\Temporary Internet Files\Content.Outlook\ULOQTI3G\IMG_1784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5" b="23215"/>
          <a:stretch>
            <a:fillRect/>
          </a:stretch>
        </p:blipFill>
        <p:spPr bwMode="auto">
          <a:xfrm>
            <a:off x="1169224" y="509336"/>
            <a:ext cx="5204124" cy="20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:\Career Planning\Fall Career Week\FCW 2016\Communications\Jen and Jinx Regatta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76"/>
          <a:stretch>
            <a:fillRect/>
          </a:stretch>
        </p:blipFill>
        <p:spPr bwMode="auto">
          <a:xfrm>
            <a:off x="6612467" y="685800"/>
            <a:ext cx="2074333" cy="27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schott\Downloads\15356604140_c10b562b01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47" y="2968173"/>
            <a:ext cx="2218479" cy="27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384" y="3826597"/>
            <a:ext cx="4880416" cy="228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What is Fall Career Week (FCW)?</a:t>
            </a:r>
            <a:endParaRPr lang="en-US" b="1" dirty="0">
              <a:solidFill>
                <a:schemeClr val="tx2"/>
              </a:solidFill>
              <a:latin typeface="SalvoSerifCond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BentonSansCond Light"/>
              </a:rPr>
              <a:t>A week of career-related events for all students to learn about majors, careers, job searching, and more from staff, faculty, peers, alumni, and </a:t>
            </a:r>
            <a:r>
              <a:rPr lang="en-US" sz="2800" dirty="0" smtClean="0">
                <a:cs typeface="BentonSansCond Light"/>
              </a:rPr>
              <a:t>employers.</a:t>
            </a:r>
            <a:endParaRPr lang="en-US" sz="2800" dirty="0">
              <a:cs typeface="BentonSansCond Light"/>
            </a:endParaRP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4" descr="C:\Users\jaschott\Downloads\15543074192_3c261535bc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70" y="3657129"/>
            <a:ext cx="5818829" cy="21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Professional Image Project</a:t>
            </a:r>
            <a:endParaRPr lang="en-US" b="1" dirty="0">
              <a:solidFill>
                <a:schemeClr val="tx2"/>
              </a:solidFill>
              <a:latin typeface="SalvoSerifCond Blac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3" descr="C:\Users\jaschott\Downloads\15539560311_25d3b99919_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82" y="1860884"/>
            <a:ext cx="7624719" cy="40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20</a:t>
            </a:fld>
            <a:endParaRPr lang="en-US"/>
          </a:p>
        </p:txBody>
      </p:sp>
      <p:pic>
        <p:nvPicPr>
          <p:cNvPr id="5122" name="Picture 2" descr="C:\Users\jaschott\AppData\Local\Microsoft\Windows\Temporary Internet Files\Content.Outlook\ULOQTI3G\IMG_1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66" y="449848"/>
            <a:ext cx="7828934" cy="58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</a:rPr>
              <a:t>Pair and 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ideas do you have for engaging your campus and promoting your  career program?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 descr="C:\Users\jaschott\AppData\Local\Microsoft\Windows\Temporary Internet Files\Content.IE5\A1XG4J86\People-044-Talking-Bubbl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16" y="3626247"/>
            <a:ext cx="3793958" cy="19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Future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FCW will continue to evolve to meet campus and workforce expectations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Increase attendance and scope of activities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More intentional</a:t>
            </a:r>
            <a:r>
              <a:rPr lang="en-US" sz="2800" dirty="0"/>
              <a:t> </a:t>
            </a:r>
            <a:r>
              <a:rPr lang="en-US" sz="2800" dirty="0" smtClean="0"/>
              <a:t>collaboration with </a:t>
            </a:r>
            <a:endParaRPr lang="en-US" sz="2800" dirty="0"/>
          </a:p>
          <a:p>
            <a:r>
              <a:rPr lang="en-US" sz="2800" dirty="0" smtClean="0"/>
              <a:t>	Student </a:t>
            </a:r>
            <a:r>
              <a:rPr lang="en-US" sz="2800" dirty="0"/>
              <a:t>A</a:t>
            </a:r>
            <a:r>
              <a:rPr lang="en-US" sz="2800" dirty="0" smtClean="0"/>
              <a:t>ffairs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830" y="4789003"/>
            <a:ext cx="2245350" cy="13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Kathleen Hursh, </a:t>
            </a:r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  <a:hlinkClick r:id="rId2"/>
              </a:rPr>
              <a:t>hurshk@iupui.edu</a:t>
            </a:r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 </a:t>
            </a:r>
            <a:endParaRPr lang="en-US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dirty="0"/>
              <a:t>Associate Director of Career Development</a:t>
            </a:r>
          </a:p>
          <a:p>
            <a:pPr algn="ctr"/>
            <a:r>
              <a:rPr lang="en-US" dirty="0"/>
              <a:t>School of Public and Environmental Affairs 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  <a:t>Jennifer </a:t>
            </a:r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Schott, </a:t>
            </a:r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  <a:hlinkClick r:id="rId3"/>
              </a:rPr>
              <a:t>jaschott@iupui.edu</a:t>
            </a:r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 </a:t>
            </a:r>
            <a:endParaRPr lang="en-US" b="1" dirty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dirty="0"/>
              <a:t>Director of Career Planning</a:t>
            </a:r>
          </a:p>
          <a:p>
            <a:pPr algn="ctr"/>
            <a:r>
              <a:rPr lang="en-US" dirty="0"/>
              <a:t>Academic and Career Development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94" y="379731"/>
            <a:ext cx="6593305" cy="9834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794" y="1799923"/>
            <a:ext cx="7409003" cy="41606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Why </a:t>
            </a:r>
            <a:r>
              <a:rPr lang="en-US" sz="36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Did We Develop FCW?</a:t>
            </a:r>
            <a:endParaRPr lang="en-US" sz="3600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r>
              <a:rPr lang="en-US" dirty="0" smtClean="0">
                <a:cs typeface="BentonSansCond Light"/>
              </a:rPr>
              <a:t>To </a:t>
            </a:r>
            <a:r>
              <a:rPr lang="en-US" dirty="0">
                <a:cs typeface="BentonSansCond Light"/>
              </a:rPr>
              <a:t>engage students at all levels </a:t>
            </a:r>
            <a:r>
              <a:rPr lang="en-US" dirty="0" smtClean="0">
                <a:cs typeface="BentonSansCond Light"/>
              </a:rPr>
              <a:t>of</a:t>
            </a:r>
            <a:r>
              <a:rPr lang="en-US" dirty="0" smtClean="0">
                <a:cs typeface="BentonSansCond Light"/>
              </a:rPr>
              <a:t> </a:t>
            </a:r>
            <a:r>
              <a:rPr lang="en-US" dirty="0">
                <a:cs typeface="BentonSansCond Light"/>
              </a:rPr>
              <a:t>career development </a:t>
            </a:r>
            <a:r>
              <a:rPr lang="en-US" dirty="0" smtClean="0">
                <a:cs typeface="BentonSansCond Light"/>
              </a:rPr>
              <a:t>to </a:t>
            </a:r>
            <a:r>
              <a:rPr lang="en-US" dirty="0">
                <a:cs typeface="BentonSansCond Light"/>
              </a:rPr>
              <a:t>facilitate informed decision-making about majors and </a:t>
            </a:r>
            <a:r>
              <a:rPr lang="en-US" dirty="0" smtClean="0">
                <a:cs typeface="BentonSansCond Light"/>
              </a:rPr>
              <a:t>careers.</a:t>
            </a:r>
            <a:endParaRPr lang="en-US" dirty="0" smtClean="0">
              <a:cs typeface="BentonSansCond Light"/>
            </a:endParaRPr>
          </a:p>
          <a:p>
            <a:endParaRPr lang="en-US" dirty="0">
              <a:cs typeface="BentonSansCond Light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Goals </a:t>
            </a:r>
            <a:r>
              <a:rPr lang="en-US" sz="4000" b="1" dirty="0">
                <a:solidFill>
                  <a:schemeClr val="tx2"/>
                </a:solidFill>
                <a:latin typeface="SalvoSerifCond Black"/>
                <a:cs typeface="BentonSansCond Light"/>
              </a:rPr>
              <a:t>of </a:t>
            </a:r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FCW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730" y="1363133"/>
            <a:ext cx="7409003" cy="4275666"/>
          </a:xfrm>
        </p:spPr>
        <p:txBody>
          <a:bodyPr>
            <a:normAutofit fontScale="85000" lnSpcReduction="20000"/>
          </a:bodyPr>
          <a:lstStyle/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Increase </a:t>
            </a:r>
            <a:r>
              <a:rPr lang="en-US" dirty="0">
                <a:cs typeface="BentonSansCond Light"/>
              </a:rPr>
              <a:t>student awareness and understanding of major and career options </a:t>
            </a:r>
            <a:endParaRPr lang="en-US" dirty="0" smtClean="0">
              <a:cs typeface="BentonSansCond Light"/>
            </a:endParaRPr>
          </a:p>
          <a:p>
            <a:pPr lvl="1" indent="0">
              <a:buNone/>
            </a:pPr>
            <a:endParaRPr lang="en-US" dirty="0">
              <a:cs typeface="BentonSansCond Light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BentonSansCond Light"/>
              </a:rPr>
              <a:t>Assist students in developing professional </a:t>
            </a:r>
            <a:r>
              <a:rPr lang="en-US" dirty="0" smtClean="0">
                <a:cs typeface="BentonSansCond Light"/>
              </a:rPr>
              <a:t>skills</a:t>
            </a:r>
          </a:p>
          <a:p>
            <a:pPr lvl="1" indent="0">
              <a:buNone/>
            </a:pPr>
            <a:endParaRPr lang="en-US" dirty="0">
              <a:cs typeface="BentonSansCond Light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BentonSansCond Light"/>
              </a:rPr>
              <a:t>Facilitate connections for students, employers, and </a:t>
            </a:r>
            <a:r>
              <a:rPr lang="en-US" dirty="0" smtClean="0">
                <a:cs typeface="BentonSansCond Light"/>
              </a:rPr>
              <a:t>alumni</a:t>
            </a:r>
          </a:p>
          <a:p>
            <a:pPr lvl="1" indent="0">
              <a:buNone/>
            </a:pPr>
            <a:endParaRPr lang="en-US" dirty="0" smtClean="0">
              <a:cs typeface="BentonSansCond Light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BentonSansCond Light"/>
              </a:rPr>
              <a:t>To raise awareness of the importance of campus inclusion in career development and planning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>
              <a:cs typeface="BentonSansCond Light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723" y="3054136"/>
            <a:ext cx="1209010" cy="12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Development </a:t>
            </a:r>
            <a: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  <a:t>and Implementation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lvoSerifCond Black"/>
                <a:cs typeface="BentonSansCond Light"/>
              </a:rPr>
              <a:t>	</a:t>
            </a:r>
            <a:r>
              <a:rPr lang="en-US" dirty="0" smtClean="0">
                <a:cs typeface="BentonSansCond Light"/>
              </a:rPr>
              <a:t>When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First Fall Career Week -  2009</a:t>
            </a:r>
          </a:p>
          <a:p>
            <a:pPr lvl="1" indent="0">
              <a:buNone/>
            </a:pPr>
            <a:endParaRPr lang="en-US" dirty="0">
              <a:cs typeface="BentonSansCond Light"/>
            </a:endParaRPr>
          </a:p>
          <a:p>
            <a:r>
              <a:rPr lang="en-US" dirty="0" smtClean="0">
                <a:cs typeface="BentonSansCond Light"/>
              </a:rPr>
              <a:t>	Who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Career Services Council (CSC)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FCW Committee</a:t>
            </a:r>
          </a:p>
          <a:p>
            <a:pPr marL="2057400" lvl="3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Staff, faculty, peers, employers, alumni</a:t>
            </a:r>
          </a:p>
          <a:p>
            <a:pPr lvl="2" indent="0">
              <a:buNone/>
            </a:pPr>
            <a:endParaRPr lang="en-US" dirty="0">
              <a:cs typeface="BentonSansCond Light"/>
            </a:endParaRPr>
          </a:p>
          <a:p>
            <a:r>
              <a:rPr lang="en-US" dirty="0" smtClean="0">
                <a:cs typeface="BentonSansCond Light"/>
              </a:rPr>
              <a:t>	How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Sponsored by CSC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LOTS of planning and coordinating by </a:t>
            </a:r>
            <a:r>
              <a:rPr lang="en-US" dirty="0" smtClean="0">
                <a:cs typeface="BentonSansCond Light"/>
              </a:rPr>
              <a:t>all</a:t>
            </a:r>
          </a:p>
          <a:p>
            <a:pPr lvl="1" indent="0">
              <a:buNone/>
            </a:pPr>
            <a:endParaRPr lang="en-US" dirty="0" smtClean="0">
              <a:cs typeface="BentonSansCond Light"/>
            </a:endParaRPr>
          </a:p>
          <a:p>
            <a:r>
              <a:rPr lang="en-US" dirty="0">
                <a:cs typeface="BentonSansCond Light"/>
              </a:rPr>
              <a:t>	</a:t>
            </a:r>
            <a:r>
              <a:rPr lang="en-US" dirty="0" smtClean="0">
                <a:cs typeface="BentonSansCond Light"/>
              </a:rPr>
              <a:t>Where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cs typeface="BentonSansCond Light"/>
              </a:rPr>
              <a:t>Campus Center and other locations</a:t>
            </a:r>
            <a:endParaRPr lang="en-US" dirty="0" smtClean="0">
              <a:cs typeface="BentonSansCond Light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SalvoSerifCond Black"/>
              <a:cs typeface="BentonSansCond Light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FCW Participation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277938" y="1566863"/>
          <a:ext cx="7408862" cy="427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Pair and Share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What is your goal for implementing or improving a career program on your campus?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C:\Users\jaschott\AppData\Local\Microsoft\Windows\Temporary Internet Files\Content.IE5\A1XG4J86\People-044-Talking-Bubbl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16" y="3626247"/>
            <a:ext cx="3793958" cy="19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Collaborative Partnerships </a:t>
            </a:r>
            <a:b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  <a:t>and Connections</a:t>
            </a:r>
            <a:br>
              <a:rPr lang="en-US" sz="4000" b="1" dirty="0" smtClean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796" y="1566333"/>
            <a:ext cx="7409003" cy="4521199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Career Services Council (CSC)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Distributed network of career </a:t>
            </a:r>
            <a:r>
              <a:rPr lang="en-US" sz="4400" dirty="0" smtClean="0">
                <a:cs typeface="BentonSansCond Light"/>
              </a:rPr>
              <a:t>services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FCW Committee</a:t>
            </a:r>
            <a:endParaRPr lang="en-US" sz="4400" dirty="0" smtClean="0">
              <a:cs typeface="BentonSansCond Light"/>
            </a:endParaRPr>
          </a:p>
          <a:p>
            <a:pPr lvl="1" indent="0">
              <a:buNone/>
            </a:pPr>
            <a:endParaRPr lang="en-US" sz="4400" dirty="0" smtClean="0">
              <a:cs typeface="BentonSansCond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Schools/Programs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Staff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cs typeface="BentonSansCond Light"/>
              </a:rPr>
              <a:t>Academic and Career Advisors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Faculty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Employers/Alumni</a:t>
            </a:r>
          </a:p>
          <a:p>
            <a:pPr marL="1200150" lvl="1" indent="-457200"/>
            <a:endParaRPr lang="en-US" sz="4400" dirty="0" smtClean="0">
              <a:cs typeface="BentonSansCond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dirty="0" smtClean="0">
                <a:cs typeface="BentonSansCond Light"/>
              </a:rPr>
              <a:t>Communications Team</a:t>
            </a:r>
          </a:p>
          <a:p>
            <a:endParaRPr lang="en-US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endParaRPr lang="en-US" b="1" dirty="0" smtClean="0">
              <a:solidFill>
                <a:schemeClr val="tx2"/>
              </a:solidFill>
              <a:latin typeface="SalvoSerifCond Black"/>
              <a:cs typeface="BentonSansCond Light"/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  <a:t/>
            </a:r>
            <a:br>
              <a:rPr lang="en-US" b="1" dirty="0">
                <a:solidFill>
                  <a:schemeClr val="tx2"/>
                </a:solidFill>
                <a:latin typeface="SalvoSerifCond Black"/>
                <a:cs typeface="BentonSansCond Light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5090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171544" y="398259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SalvoSerifCond Black"/>
              </a:rPr>
              <a:t>Value of Collaborative Partnerships</a:t>
            </a:r>
            <a:endParaRPr lang="en-US" b="1" dirty="0">
              <a:solidFill>
                <a:schemeClr val="tx2"/>
              </a:solidFill>
              <a:latin typeface="SalvoSerifCond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Campus Career Staff has developed new and valuable internal partners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Faculty engagement has been taken to a new level</a:t>
            </a:r>
          </a:p>
          <a:p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Scope of Community Partnerships has increased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UNIVERSITY–PURDUE UNIVERSITY INDIANAPOLIS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UPUI_Powerpoint_BigRed">
  <a:themeElements>
    <a:clrScheme name="Custom 1">
      <a:dk1>
        <a:srgbClr val="292929"/>
      </a:dk1>
      <a:lt1>
        <a:srgbClr val="FFFFFF"/>
      </a:lt1>
      <a:dk2>
        <a:srgbClr val="66080F"/>
      </a:dk2>
      <a:lt2>
        <a:srgbClr val="EEECE1"/>
      </a:lt2>
      <a:accent1>
        <a:srgbClr val="66080F"/>
      </a:accent1>
      <a:accent2>
        <a:srgbClr val="998557"/>
      </a:accent2>
      <a:accent3>
        <a:srgbClr val="305B7B"/>
      </a:accent3>
      <a:accent4>
        <a:srgbClr val="DB8E43"/>
      </a:accent4>
      <a:accent5>
        <a:srgbClr val="89CDC1"/>
      </a:accent5>
      <a:accent6>
        <a:srgbClr val="695C5A"/>
      </a:accent6>
      <a:hlink>
        <a:srgbClr val="038EFF"/>
      </a:hlink>
      <a:folHlink>
        <a:srgbClr val="D47DC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alpha val="90000"/>
          </a:schemeClr>
        </a:solidFill>
        <a:ln>
          <a:noFill/>
        </a:ln>
        <a:effectLst/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530</Words>
  <Application>Microsoft Office PowerPoint</Application>
  <PresentationFormat>On-screen Show (4:3)</PresentationFormat>
  <Paragraphs>182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IUPUI_Powerpoint_BigRed</vt:lpstr>
      <vt:lpstr>PowerPoint Presentation</vt:lpstr>
      <vt:lpstr>What is Fall Career Week (FCW)?</vt:lpstr>
      <vt:lpstr>PowerPoint Presentation</vt:lpstr>
      <vt:lpstr>Goals of FCW</vt:lpstr>
      <vt:lpstr>Development and Implementation</vt:lpstr>
      <vt:lpstr>FCW Participation</vt:lpstr>
      <vt:lpstr>Pair and Share</vt:lpstr>
      <vt:lpstr>Collaborative Partnerships  and Connections </vt:lpstr>
      <vt:lpstr>Value of Collaborative Partnerships</vt:lpstr>
      <vt:lpstr>New Connections Students and Employers</vt:lpstr>
      <vt:lpstr>Faculty Engagement</vt:lpstr>
      <vt:lpstr>SPEA Faculty</vt:lpstr>
      <vt:lpstr>Alumni Engagement</vt:lpstr>
      <vt:lpstr>Pair and Share</vt:lpstr>
      <vt:lpstr>Engagement and Promotion </vt:lpstr>
      <vt:lpstr>FCW Schedule and Outreach </vt:lpstr>
      <vt:lpstr>Giveaways and Promos</vt:lpstr>
      <vt:lpstr> </vt:lpstr>
      <vt:lpstr>PowerPoint Presentation</vt:lpstr>
      <vt:lpstr>Professional Image Project</vt:lpstr>
      <vt:lpstr>PowerPoint Presentation</vt:lpstr>
      <vt:lpstr>Pair and Share</vt:lpstr>
      <vt:lpstr>Future Goals</vt:lpstr>
      <vt:lpstr>Contact Us</vt:lpstr>
    </vt:vector>
  </TitlesOfParts>
  <Company>IUPUI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Vanderwall, Jill</dc:creator>
  <cp:lastModifiedBy>Schott, Jennifer A</cp:lastModifiedBy>
  <cp:revision>104</cp:revision>
  <dcterms:created xsi:type="dcterms:W3CDTF">2014-09-18T18:14:45Z</dcterms:created>
  <dcterms:modified xsi:type="dcterms:W3CDTF">2017-05-17T20:43:17Z</dcterms:modified>
</cp:coreProperties>
</file>